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57" r:id="rId5"/>
  </p:sldIdLst>
  <p:sldSz cx="18288000" cy="10287000"/>
  <p:notesSz cx="6858000" cy="9144000"/>
  <p:embeddedFontLst>
    <p:embeddedFont>
      <p:font typeface="Aileron Regular" pitchFamily="2" charset="77"/>
      <p:regular r:id="rId6"/>
    </p:embeddedFont>
    <p:embeddedFont>
      <p:font typeface="Aileron Regular Bold" pitchFamily="2" charset="77"/>
      <p:regular r:id="rId7"/>
      <p:bold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  <a:srgbClr val="13538A"/>
    <a:srgbClr val="21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94624" autoAdjust="0"/>
  </p:normalViewPr>
  <p:slideViewPr>
    <p:cSldViewPr>
      <p:cViewPr varScale="1">
        <p:scale>
          <a:sx n="60" d="100"/>
          <a:sy n="60" d="100"/>
        </p:scale>
        <p:origin x="200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94775" y="1398425"/>
            <a:ext cx="6543036" cy="1733476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3" name="AutoShape 3"/>
          <p:cNvSpPr/>
          <p:nvPr/>
        </p:nvSpPr>
        <p:spPr>
          <a:xfrm>
            <a:off x="9894775" y="5119378"/>
            <a:ext cx="6543036" cy="1733476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AutoShape 5"/>
          <p:cNvSpPr/>
          <p:nvPr/>
        </p:nvSpPr>
        <p:spPr>
          <a:xfrm>
            <a:off x="9894775" y="3258902"/>
            <a:ext cx="6543036" cy="1733476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6" name="AutoShape 6"/>
          <p:cNvSpPr/>
          <p:nvPr/>
        </p:nvSpPr>
        <p:spPr>
          <a:xfrm>
            <a:off x="9894775" y="6979854"/>
            <a:ext cx="6543036" cy="1733476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5400000">
            <a:off x="9028036" y="1514389"/>
            <a:ext cx="1733476" cy="1501549"/>
            <a:chOff x="0" y="0"/>
            <a:chExt cx="1841500" cy="1595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5400000">
            <a:off x="9028036" y="5235341"/>
            <a:ext cx="1733476" cy="1501549"/>
            <a:chOff x="0" y="0"/>
            <a:chExt cx="1841500" cy="15951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5400000">
            <a:off x="9039462" y="8113678"/>
            <a:ext cx="1733476" cy="1501549"/>
            <a:chOff x="0" y="0"/>
            <a:chExt cx="1841500" cy="15951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5400000">
            <a:off x="9028036" y="3374865"/>
            <a:ext cx="1733476" cy="1501549"/>
            <a:chOff x="0" y="0"/>
            <a:chExt cx="1841500" cy="15951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5400000">
            <a:off x="9039462" y="7095818"/>
            <a:ext cx="1733476" cy="1501549"/>
            <a:chOff x="0" y="0"/>
            <a:chExt cx="1841500" cy="15951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5400000">
            <a:off x="9159467" y="1628235"/>
            <a:ext cx="1470616" cy="1273858"/>
            <a:chOff x="0" y="0"/>
            <a:chExt cx="1841500" cy="15951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5400000">
            <a:off x="9159467" y="5349187"/>
            <a:ext cx="1470616" cy="1273858"/>
            <a:chOff x="0" y="0"/>
            <a:chExt cx="1841500" cy="15951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5400000">
            <a:off x="9159467" y="3488711"/>
            <a:ext cx="1470616" cy="1273858"/>
            <a:chOff x="0" y="0"/>
            <a:chExt cx="1841500" cy="15951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5400000">
            <a:off x="9170892" y="7209663"/>
            <a:ext cx="1470616" cy="1273858"/>
            <a:chOff x="0" y="0"/>
            <a:chExt cx="1841500" cy="15951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41500" cy="1595120"/>
            </a:xfrm>
            <a:custGeom>
              <a:avLst/>
              <a:gdLst/>
              <a:ahLst/>
              <a:cxnLst/>
              <a:rect l="l" t="t" r="r" b="b"/>
              <a:pathLst>
                <a:path w="1841500" h="1595120">
                  <a:moveTo>
                    <a:pt x="1380490" y="0"/>
                  </a:moveTo>
                  <a:lnTo>
                    <a:pt x="459740" y="0"/>
                  </a:lnTo>
                  <a:lnTo>
                    <a:pt x="0" y="797560"/>
                  </a:lnTo>
                  <a:lnTo>
                    <a:pt x="459740" y="1595120"/>
                  </a:lnTo>
                  <a:lnTo>
                    <a:pt x="1380490" y="1595120"/>
                  </a:lnTo>
                  <a:lnTo>
                    <a:pt x="1841500" y="7975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55400" y="7307218"/>
            <a:ext cx="1078749" cy="107874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59881" y="3547986"/>
            <a:ext cx="983061" cy="115530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54937" y="5465337"/>
            <a:ext cx="897634" cy="104155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27453" y="1815493"/>
            <a:ext cx="978918" cy="978918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998086" y="1951932"/>
            <a:ext cx="4336414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 </a:t>
            </a:r>
          </a:p>
          <a:p>
            <a:pPr algn="ctr">
              <a:lnSpc>
                <a:spcPts val="33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 Readme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998086" y="5517458"/>
            <a:ext cx="4336414" cy="809476"/>
            <a:chOff x="0" y="-9525"/>
            <a:chExt cx="5781886" cy="1079301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9525"/>
              <a:ext cx="5781886" cy="635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8"/>
                </a:lnSpc>
              </a:pPr>
              <a:endParaRPr lang="en-US" sz="3090" spc="309" dirty="0">
                <a:solidFill>
                  <a:srgbClr val="FFFFFF"/>
                </a:solidFill>
                <a:latin typeface="Aileron Regular 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05519"/>
              <a:ext cx="5781886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Explore Data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998086" y="3656982"/>
            <a:ext cx="4336414" cy="815292"/>
            <a:chOff x="0" y="-9525"/>
            <a:chExt cx="5781886" cy="1087055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9525"/>
              <a:ext cx="5781886" cy="635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8"/>
                </a:lnSpc>
              </a:pPr>
              <a:endParaRPr lang="en-US" sz="3090" spc="309" dirty="0">
                <a:solidFill>
                  <a:srgbClr val="FFFFFF"/>
                </a:solidFill>
                <a:latin typeface="Aileron Regular Bold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513273"/>
              <a:ext cx="5781886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Clean &amp; Process Data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998086" y="7377934"/>
            <a:ext cx="4336414" cy="815292"/>
            <a:chOff x="0" y="-9525"/>
            <a:chExt cx="5781886" cy="1087055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9525"/>
              <a:ext cx="5781886" cy="635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8"/>
                </a:lnSpc>
              </a:pPr>
              <a:endParaRPr lang="en-US" sz="3090" spc="309" dirty="0">
                <a:solidFill>
                  <a:srgbClr val="FFFFFF"/>
                </a:solidFill>
                <a:latin typeface="Aileron Regular Bold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513273"/>
              <a:ext cx="5781886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Model</a:t>
              </a:r>
            </a:p>
          </p:txBody>
        </p:sp>
      </p:grpSp>
      <p:pic>
        <p:nvPicPr>
          <p:cNvPr id="50" name="Picture 6">
            <a:extLst>
              <a:ext uri="{FF2B5EF4-FFF2-40B4-BE49-F238E27FC236}">
                <a16:creationId xmlns:a16="http://schemas.microsoft.com/office/drawing/2014/main" id="{9F3CB5FB-987D-E141-8980-7F3AC885107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rcRect l="22239" r="22239"/>
          <a:stretch>
            <a:fillRect/>
          </a:stretch>
        </p:blipFill>
        <p:spPr>
          <a:xfrm>
            <a:off x="0" y="0"/>
            <a:ext cx="8791462" cy="10287000"/>
          </a:xfrm>
          <a:prstGeom prst="rect">
            <a:avLst/>
          </a:prstGeo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5AF1ED6A-FF45-0F4F-963C-CC34D216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146"/>
            <a:ext cx="8791462" cy="9095954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1">
                    <a:lumMod val="85000"/>
                  </a:schemeClr>
                </a:solidFill>
              </a:rPr>
              <a:t>Prediction of the Main Programming Language Used in GitHub Repositories  Using NLP &amp; Classification Methodologies</a:t>
            </a:r>
            <a:br>
              <a:rPr lang="en-US" sz="3800" b="1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3800" b="1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3800" b="1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3800" b="1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3800" b="1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3800" b="1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3800" b="1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3800" b="1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38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Garrett Williford &amp; Jacqueline Shay</a:t>
            </a:r>
            <a:br>
              <a:rPr lang="en-US" sz="3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Dec 12, 2019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FD83A549-5A4B-D94D-887B-52556C5CE7EC}"/>
              </a:ext>
            </a:extLst>
          </p:cNvPr>
          <p:cNvGrpSpPr/>
          <p:nvPr/>
        </p:nvGrpSpPr>
        <p:grpSpPr>
          <a:xfrm>
            <a:off x="10613188" y="1398425"/>
            <a:ext cx="7293812" cy="1733477"/>
            <a:chOff x="10613188" y="1398425"/>
            <a:chExt cx="7293812" cy="1733477"/>
          </a:xfrm>
        </p:grpSpPr>
        <p:sp>
          <p:nvSpPr>
            <p:cNvPr id="51" name="AutoShape 2">
              <a:extLst>
                <a:ext uri="{FF2B5EF4-FFF2-40B4-BE49-F238E27FC236}">
                  <a16:creationId xmlns:a16="http://schemas.microsoft.com/office/drawing/2014/main" id="{BE6E5AA9-F865-A948-A636-18FD0CBC0B7D}"/>
                </a:ext>
              </a:extLst>
            </p:cNvPr>
            <p:cNvSpPr/>
            <p:nvPr/>
          </p:nvSpPr>
          <p:spPr>
            <a:xfrm>
              <a:off x="11363964" y="1398425"/>
              <a:ext cx="6543036" cy="1733476"/>
            </a:xfrm>
            <a:prstGeom prst="rect">
              <a:avLst/>
            </a:prstGeom>
            <a:solidFill>
              <a:srgbClr val="13538A"/>
            </a:solidFill>
          </p:spPr>
        </p:sp>
        <p:grpSp>
          <p:nvGrpSpPr>
            <p:cNvPr id="55" name="Group 7">
              <a:extLst>
                <a:ext uri="{FF2B5EF4-FFF2-40B4-BE49-F238E27FC236}">
                  <a16:creationId xmlns:a16="http://schemas.microsoft.com/office/drawing/2014/main" id="{A2E76E07-CFAE-0447-8E26-C198EB9AA7C2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0497225" y="1514389"/>
              <a:ext cx="1733476" cy="1501549"/>
              <a:chOff x="0" y="0"/>
              <a:chExt cx="1841500" cy="1595120"/>
            </a:xfrm>
          </p:grpSpPr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6C83DA22-B075-5345-8468-010E2FE17FD3}"/>
                  </a:ext>
                </a:extLst>
              </p:cNvPr>
              <p:cNvSpPr/>
              <p:nvPr/>
            </p:nvSpPr>
            <p:spPr>
              <a:xfrm>
                <a:off x="0" y="0"/>
                <a:ext cx="1841500" cy="1595120"/>
              </a:xfrm>
              <a:custGeom>
                <a:avLst/>
                <a:gdLst/>
                <a:ahLst/>
                <a:cxnLst/>
                <a:rect l="l" t="t" r="r" b="b"/>
                <a:pathLst>
                  <a:path w="1841500" h="1595120">
                    <a:moveTo>
                      <a:pt x="1380490" y="0"/>
                    </a:moveTo>
                    <a:lnTo>
                      <a:pt x="459740" y="0"/>
                    </a:lnTo>
                    <a:lnTo>
                      <a:pt x="0" y="797560"/>
                    </a:lnTo>
                    <a:lnTo>
                      <a:pt x="459740" y="1595120"/>
                    </a:lnTo>
                    <a:lnTo>
                      <a:pt x="1380490" y="1595120"/>
                    </a:lnTo>
                    <a:lnTo>
                      <a:pt x="1841500" y="797560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</p:sp>
        </p:grpSp>
        <p:grpSp>
          <p:nvGrpSpPr>
            <p:cNvPr id="63" name="Group 17">
              <a:extLst>
                <a:ext uri="{FF2B5EF4-FFF2-40B4-BE49-F238E27FC236}">
                  <a16:creationId xmlns:a16="http://schemas.microsoft.com/office/drawing/2014/main" id="{DD8F1444-C614-2547-8FC2-EBD3F74D2B92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0628656" y="1628235"/>
              <a:ext cx="1470616" cy="1273858"/>
              <a:chOff x="0" y="0"/>
              <a:chExt cx="1841500" cy="1595120"/>
            </a:xfrm>
          </p:grpSpPr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F7CDBE48-29B9-2448-A5F9-4B9B55E9928F}"/>
                  </a:ext>
                </a:extLst>
              </p:cNvPr>
              <p:cNvSpPr/>
              <p:nvPr/>
            </p:nvSpPr>
            <p:spPr>
              <a:xfrm>
                <a:off x="0" y="0"/>
                <a:ext cx="1841500" cy="1595120"/>
              </a:xfrm>
              <a:custGeom>
                <a:avLst/>
                <a:gdLst/>
                <a:ahLst/>
                <a:cxnLst/>
                <a:rect l="l" t="t" r="r" b="b"/>
                <a:pathLst>
                  <a:path w="1841500" h="1595120">
                    <a:moveTo>
                      <a:pt x="1380490" y="0"/>
                    </a:moveTo>
                    <a:lnTo>
                      <a:pt x="459740" y="0"/>
                    </a:lnTo>
                    <a:lnTo>
                      <a:pt x="0" y="797560"/>
                    </a:lnTo>
                    <a:lnTo>
                      <a:pt x="459740" y="1595120"/>
                    </a:lnTo>
                    <a:lnTo>
                      <a:pt x="1380490" y="1595120"/>
                    </a:lnTo>
                    <a:lnTo>
                      <a:pt x="1841500" y="7975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74" name="Picture 30">
              <a:extLst>
                <a:ext uri="{FF2B5EF4-FFF2-40B4-BE49-F238E27FC236}">
                  <a16:creationId xmlns:a16="http://schemas.microsoft.com/office/drawing/2014/main" id="{7C28E601-C6EB-A348-B0D3-3C1C2AFCC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796642" y="1815493"/>
              <a:ext cx="978918" cy="978918"/>
            </a:xfrm>
            <a:prstGeom prst="rect">
              <a:avLst/>
            </a:prstGeom>
          </p:spPr>
        </p:pic>
        <p:sp>
          <p:nvSpPr>
            <p:cNvPr id="75" name="TextBox 34">
              <a:extLst>
                <a:ext uri="{FF2B5EF4-FFF2-40B4-BE49-F238E27FC236}">
                  <a16:creationId xmlns:a16="http://schemas.microsoft.com/office/drawing/2014/main" id="{72E688BE-0224-CD4D-B1A1-630F91537F62}"/>
                </a:ext>
              </a:extLst>
            </p:cNvPr>
            <p:cNvSpPr txBox="1"/>
            <p:nvPr/>
          </p:nvSpPr>
          <p:spPr>
            <a:xfrm>
              <a:off x="12467275" y="1951932"/>
              <a:ext cx="4336414" cy="846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/>
                </a:rPr>
                <a:t>GitHub </a:t>
              </a:r>
            </a:p>
            <a:p>
              <a:pPr algn="ctr">
                <a:lnSpc>
                  <a:spcPts val="33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/>
                </a:rPr>
                <a:t>Collect Readme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044672C-5EC3-F649-9AB0-A232F553A675}"/>
              </a:ext>
            </a:extLst>
          </p:cNvPr>
          <p:cNvGrpSpPr/>
          <p:nvPr/>
        </p:nvGrpSpPr>
        <p:grpSpPr>
          <a:xfrm>
            <a:off x="10613188" y="5119378"/>
            <a:ext cx="7293812" cy="1733476"/>
            <a:chOff x="10613188" y="5119378"/>
            <a:chExt cx="7293812" cy="1733476"/>
          </a:xfrm>
        </p:grpSpPr>
        <p:sp>
          <p:nvSpPr>
            <p:cNvPr id="52" name="AutoShape 3">
              <a:extLst>
                <a:ext uri="{FF2B5EF4-FFF2-40B4-BE49-F238E27FC236}">
                  <a16:creationId xmlns:a16="http://schemas.microsoft.com/office/drawing/2014/main" id="{EC452968-D4E9-C040-8282-32CAD4F9CB55}"/>
                </a:ext>
              </a:extLst>
            </p:cNvPr>
            <p:cNvSpPr/>
            <p:nvPr/>
          </p:nvSpPr>
          <p:spPr>
            <a:xfrm>
              <a:off x="11363964" y="5119378"/>
              <a:ext cx="6543036" cy="1733476"/>
            </a:xfrm>
            <a:prstGeom prst="rect">
              <a:avLst/>
            </a:prstGeom>
            <a:solidFill>
              <a:srgbClr val="37C9EF"/>
            </a:solid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023FA172-C038-464A-8D70-C3A5E53B5475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0497225" y="5235341"/>
              <a:ext cx="1733476" cy="1501549"/>
              <a:chOff x="0" y="0"/>
              <a:chExt cx="1841500" cy="1595120"/>
            </a:xfrm>
          </p:grpSpPr>
          <p:sp>
            <p:nvSpPr>
              <p:cNvPr id="58" name="Freeform 10">
                <a:extLst>
                  <a:ext uri="{FF2B5EF4-FFF2-40B4-BE49-F238E27FC236}">
                    <a16:creationId xmlns:a16="http://schemas.microsoft.com/office/drawing/2014/main" id="{B6FA9F84-9018-2E4C-BD6E-D0CE6AD7820C}"/>
                  </a:ext>
                </a:extLst>
              </p:cNvPr>
              <p:cNvSpPr/>
              <p:nvPr/>
            </p:nvSpPr>
            <p:spPr>
              <a:xfrm>
                <a:off x="0" y="0"/>
                <a:ext cx="1841500" cy="1595120"/>
              </a:xfrm>
              <a:custGeom>
                <a:avLst/>
                <a:gdLst/>
                <a:ahLst/>
                <a:cxnLst/>
                <a:rect l="l" t="t" r="r" b="b"/>
                <a:pathLst>
                  <a:path w="1841500" h="1595120">
                    <a:moveTo>
                      <a:pt x="1380490" y="0"/>
                    </a:moveTo>
                    <a:lnTo>
                      <a:pt x="459740" y="0"/>
                    </a:lnTo>
                    <a:lnTo>
                      <a:pt x="0" y="797560"/>
                    </a:lnTo>
                    <a:lnTo>
                      <a:pt x="459740" y="1595120"/>
                    </a:lnTo>
                    <a:lnTo>
                      <a:pt x="1380490" y="1595120"/>
                    </a:lnTo>
                    <a:lnTo>
                      <a:pt x="1841500" y="797560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</p:sp>
        </p:grpSp>
        <p:grpSp>
          <p:nvGrpSpPr>
            <p:cNvPr id="65" name="Group 19">
              <a:extLst>
                <a:ext uri="{FF2B5EF4-FFF2-40B4-BE49-F238E27FC236}">
                  <a16:creationId xmlns:a16="http://schemas.microsoft.com/office/drawing/2014/main" id="{47A3EC21-6A4E-7F47-B79C-47224ADC649C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0628656" y="5349187"/>
              <a:ext cx="1470616" cy="1273858"/>
              <a:chOff x="0" y="0"/>
              <a:chExt cx="1841500" cy="1595120"/>
            </a:xfrm>
          </p:grpSpPr>
          <p:sp>
            <p:nvSpPr>
              <p:cNvPr id="66" name="Freeform 20">
                <a:extLst>
                  <a:ext uri="{FF2B5EF4-FFF2-40B4-BE49-F238E27FC236}">
                    <a16:creationId xmlns:a16="http://schemas.microsoft.com/office/drawing/2014/main" id="{A235C0EF-B9C0-CE40-94D9-EDF757CD27C2}"/>
                  </a:ext>
                </a:extLst>
              </p:cNvPr>
              <p:cNvSpPr/>
              <p:nvPr/>
            </p:nvSpPr>
            <p:spPr>
              <a:xfrm>
                <a:off x="0" y="0"/>
                <a:ext cx="1841500" cy="1595120"/>
              </a:xfrm>
              <a:custGeom>
                <a:avLst/>
                <a:gdLst/>
                <a:ahLst/>
                <a:cxnLst/>
                <a:rect l="l" t="t" r="r" b="b"/>
                <a:pathLst>
                  <a:path w="1841500" h="1595120">
                    <a:moveTo>
                      <a:pt x="1380490" y="0"/>
                    </a:moveTo>
                    <a:lnTo>
                      <a:pt x="459740" y="0"/>
                    </a:lnTo>
                    <a:lnTo>
                      <a:pt x="0" y="797560"/>
                    </a:lnTo>
                    <a:lnTo>
                      <a:pt x="459740" y="1595120"/>
                    </a:lnTo>
                    <a:lnTo>
                      <a:pt x="1380490" y="1595120"/>
                    </a:lnTo>
                    <a:lnTo>
                      <a:pt x="1841500" y="7975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73" name="Picture 29">
              <a:extLst>
                <a:ext uri="{FF2B5EF4-FFF2-40B4-BE49-F238E27FC236}">
                  <a16:creationId xmlns:a16="http://schemas.microsoft.com/office/drawing/2014/main" id="{ED222131-05B2-A943-BCFA-E7156392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024126" y="5465337"/>
              <a:ext cx="897634" cy="1041559"/>
            </a:xfrm>
            <a:prstGeom prst="rect">
              <a:avLst/>
            </a:prstGeom>
          </p:spPr>
        </p:pic>
        <p:grpSp>
          <p:nvGrpSpPr>
            <p:cNvPr id="76" name="Group 35">
              <a:extLst>
                <a:ext uri="{FF2B5EF4-FFF2-40B4-BE49-F238E27FC236}">
                  <a16:creationId xmlns:a16="http://schemas.microsoft.com/office/drawing/2014/main" id="{154FA8F2-E0C7-6144-8169-945E80BBEEB6}"/>
                </a:ext>
              </a:extLst>
            </p:cNvPr>
            <p:cNvGrpSpPr/>
            <p:nvPr/>
          </p:nvGrpSpPr>
          <p:grpSpPr>
            <a:xfrm>
              <a:off x="12467275" y="5517458"/>
              <a:ext cx="4336414" cy="809476"/>
              <a:chOff x="0" y="-9525"/>
              <a:chExt cx="5781886" cy="1079301"/>
            </a:xfrm>
          </p:grpSpPr>
          <p:sp>
            <p:nvSpPr>
              <p:cNvPr id="77" name="TextBox 36">
                <a:extLst>
                  <a:ext uri="{FF2B5EF4-FFF2-40B4-BE49-F238E27FC236}">
                    <a16:creationId xmlns:a16="http://schemas.microsoft.com/office/drawing/2014/main" id="{2DC9D51F-568A-C746-AEB0-7C67E41B79B7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5781886" cy="63559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708"/>
                  </a:lnSpc>
                </a:pPr>
                <a:endParaRPr lang="en-US" sz="3090" spc="309" dirty="0">
                  <a:solidFill>
                    <a:srgbClr val="FFFFFF"/>
                  </a:solidFill>
                  <a:latin typeface="Aileron Regular Bold"/>
                </a:endParaRPr>
              </a:p>
            </p:txBody>
          </p:sp>
          <p:sp>
            <p:nvSpPr>
              <p:cNvPr id="78" name="TextBox 37">
                <a:extLst>
                  <a:ext uri="{FF2B5EF4-FFF2-40B4-BE49-F238E27FC236}">
                    <a16:creationId xmlns:a16="http://schemas.microsoft.com/office/drawing/2014/main" id="{1FA84708-1EDD-7A44-9A0B-B7E2019FCA8B}"/>
                  </a:ext>
                </a:extLst>
              </p:cNvPr>
              <p:cNvSpPr txBox="1"/>
              <p:nvPr/>
            </p:nvSpPr>
            <p:spPr>
              <a:xfrm>
                <a:off x="0" y="505519"/>
                <a:ext cx="5781886" cy="56425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00"/>
                  </a:lnSpc>
                </a:pPr>
                <a:r>
                  <a:rPr lang="en-US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ileron Regular"/>
                  </a:rPr>
                  <a:t>Explore Data</a:t>
                </a: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90941F-A27E-6F48-960C-514D816DF28F}"/>
              </a:ext>
            </a:extLst>
          </p:cNvPr>
          <p:cNvGrpSpPr/>
          <p:nvPr/>
        </p:nvGrpSpPr>
        <p:grpSpPr>
          <a:xfrm>
            <a:off x="10613188" y="3258902"/>
            <a:ext cx="7293812" cy="1733476"/>
            <a:chOff x="10613188" y="3258902"/>
            <a:chExt cx="7293812" cy="1733476"/>
          </a:xfrm>
        </p:grpSpPr>
        <p:sp>
          <p:nvSpPr>
            <p:cNvPr id="53" name="AutoShape 5">
              <a:extLst>
                <a:ext uri="{FF2B5EF4-FFF2-40B4-BE49-F238E27FC236}">
                  <a16:creationId xmlns:a16="http://schemas.microsoft.com/office/drawing/2014/main" id="{A151B11F-ABB3-5A48-BDAE-CDC75E146EA7}"/>
                </a:ext>
              </a:extLst>
            </p:cNvPr>
            <p:cNvSpPr/>
            <p:nvPr/>
          </p:nvSpPr>
          <p:spPr>
            <a:xfrm>
              <a:off x="11363964" y="3258902"/>
              <a:ext cx="6543036" cy="1733476"/>
            </a:xfrm>
            <a:prstGeom prst="rect">
              <a:avLst/>
            </a:prstGeom>
            <a:solidFill>
              <a:srgbClr val="2C92D5"/>
            </a:solidFill>
          </p:spPr>
        </p:sp>
        <p:grpSp>
          <p:nvGrpSpPr>
            <p:cNvPr id="59" name="Group 13">
              <a:extLst>
                <a:ext uri="{FF2B5EF4-FFF2-40B4-BE49-F238E27FC236}">
                  <a16:creationId xmlns:a16="http://schemas.microsoft.com/office/drawing/2014/main" id="{56FC5C0D-742C-944E-BB81-CD7351815A32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0497225" y="3374865"/>
              <a:ext cx="1733476" cy="1501549"/>
              <a:chOff x="0" y="0"/>
              <a:chExt cx="1841500" cy="1595120"/>
            </a:xfrm>
          </p:grpSpPr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9D9A74F0-61FE-9A45-95BD-A922806B18E3}"/>
                  </a:ext>
                </a:extLst>
              </p:cNvPr>
              <p:cNvSpPr/>
              <p:nvPr/>
            </p:nvSpPr>
            <p:spPr>
              <a:xfrm>
                <a:off x="0" y="0"/>
                <a:ext cx="1841500" cy="1595120"/>
              </a:xfrm>
              <a:custGeom>
                <a:avLst/>
                <a:gdLst/>
                <a:ahLst/>
                <a:cxnLst/>
                <a:rect l="l" t="t" r="r" b="b"/>
                <a:pathLst>
                  <a:path w="1841500" h="1595120">
                    <a:moveTo>
                      <a:pt x="1380490" y="0"/>
                    </a:moveTo>
                    <a:lnTo>
                      <a:pt x="459740" y="0"/>
                    </a:lnTo>
                    <a:lnTo>
                      <a:pt x="0" y="797560"/>
                    </a:lnTo>
                    <a:lnTo>
                      <a:pt x="459740" y="1595120"/>
                    </a:lnTo>
                    <a:lnTo>
                      <a:pt x="1380490" y="1595120"/>
                    </a:lnTo>
                    <a:lnTo>
                      <a:pt x="1841500" y="797560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</p:sp>
        </p:grpSp>
        <p:grpSp>
          <p:nvGrpSpPr>
            <p:cNvPr id="67" name="Group 23">
              <a:extLst>
                <a:ext uri="{FF2B5EF4-FFF2-40B4-BE49-F238E27FC236}">
                  <a16:creationId xmlns:a16="http://schemas.microsoft.com/office/drawing/2014/main" id="{FDE68AB1-DCED-B841-A10C-4010041372E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0628656" y="3488711"/>
              <a:ext cx="1470616" cy="1273858"/>
              <a:chOff x="0" y="0"/>
              <a:chExt cx="1841500" cy="1595120"/>
            </a:xfrm>
          </p:grpSpPr>
          <p:sp>
            <p:nvSpPr>
              <p:cNvPr id="68" name="Freeform 24">
                <a:extLst>
                  <a:ext uri="{FF2B5EF4-FFF2-40B4-BE49-F238E27FC236}">
                    <a16:creationId xmlns:a16="http://schemas.microsoft.com/office/drawing/2014/main" id="{078EE260-6802-7B4D-9D75-615205F46040}"/>
                  </a:ext>
                </a:extLst>
              </p:cNvPr>
              <p:cNvSpPr/>
              <p:nvPr/>
            </p:nvSpPr>
            <p:spPr>
              <a:xfrm>
                <a:off x="0" y="0"/>
                <a:ext cx="1841500" cy="1595120"/>
              </a:xfrm>
              <a:custGeom>
                <a:avLst/>
                <a:gdLst/>
                <a:ahLst/>
                <a:cxnLst/>
                <a:rect l="l" t="t" r="r" b="b"/>
                <a:pathLst>
                  <a:path w="1841500" h="1595120">
                    <a:moveTo>
                      <a:pt x="1380490" y="0"/>
                    </a:moveTo>
                    <a:lnTo>
                      <a:pt x="459740" y="0"/>
                    </a:lnTo>
                    <a:lnTo>
                      <a:pt x="0" y="797560"/>
                    </a:lnTo>
                    <a:lnTo>
                      <a:pt x="459740" y="1595120"/>
                    </a:lnTo>
                    <a:lnTo>
                      <a:pt x="1380490" y="1595120"/>
                    </a:lnTo>
                    <a:lnTo>
                      <a:pt x="1841500" y="7975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72" name="Picture 28">
              <a:extLst>
                <a:ext uri="{FF2B5EF4-FFF2-40B4-BE49-F238E27FC236}">
                  <a16:creationId xmlns:a16="http://schemas.microsoft.com/office/drawing/2014/main" id="{90A39252-A652-DE47-9BAC-8605C1AE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829070" y="3547986"/>
              <a:ext cx="983061" cy="1155307"/>
            </a:xfrm>
            <a:prstGeom prst="rect">
              <a:avLst/>
            </a:prstGeom>
          </p:spPr>
        </p:pic>
        <p:grpSp>
          <p:nvGrpSpPr>
            <p:cNvPr id="79" name="Group 41">
              <a:extLst>
                <a:ext uri="{FF2B5EF4-FFF2-40B4-BE49-F238E27FC236}">
                  <a16:creationId xmlns:a16="http://schemas.microsoft.com/office/drawing/2014/main" id="{72F93D65-7CC3-0746-A818-3B4898C890AB}"/>
                </a:ext>
              </a:extLst>
            </p:cNvPr>
            <p:cNvGrpSpPr/>
            <p:nvPr/>
          </p:nvGrpSpPr>
          <p:grpSpPr>
            <a:xfrm>
              <a:off x="12467275" y="3656982"/>
              <a:ext cx="4336414" cy="815292"/>
              <a:chOff x="0" y="-9525"/>
              <a:chExt cx="5781886" cy="1087055"/>
            </a:xfrm>
          </p:grpSpPr>
          <p:sp>
            <p:nvSpPr>
              <p:cNvPr id="80" name="TextBox 42">
                <a:extLst>
                  <a:ext uri="{FF2B5EF4-FFF2-40B4-BE49-F238E27FC236}">
                    <a16:creationId xmlns:a16="http://schemas.microsoft.com/office/drawing/2014/main" id="{E453D5B6-E9B9-234F-837A-E57117B9EC0A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5781886" cy="63559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708"/>
                  </a:lnSpc>
                </a:pPr>
                <a:endParaRPr lang="en-US" sz="3090" spc="309" dirty="0">
                  <a:solidFill>
                    <a:srgbClr val="FFFFFF"/>
                  </a:solidFill>
                  <a:latin typeface="Aileron Regular Bold"/>
                </a:endParaRPr>
              </a:p>
            </p:txBody>
          </p:sp>
          <p:sp>
            <p:nvSpPr>
              <p:cNvPr id="81" name="TextBox 43">
                <a:extLst>
                  <a:ext uri="{FF2B5EF4-FFF2-40B4-BE49-F238E27FC236}">
                    <a16:creationId xmlns:a16="http://schemas.microsoft.com/office/drawing/2014/main" id="{0320A88D-FFD2-8B46-83DF-B1D3CB0174C8}"/>
                  </a:ext>
                </a:extLst>
              </p:cNvPr>
              <p:cNvSpPr txBox="1"/>
              <p:nvPr/>
            </p:nvSpPr>
            <p:spPr>
              <a:xfrm>
                <a:off x="0" y="513273"/>
                <a:ext cx="5781886" cy="56425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00"/>
                  </a:lnSpc>
                </a:pPr>
                <a:r>
                  <a:rPr lang="en-US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ileron Regular"/>
                  </a:rPr>
                  <a:t>Clean &amp; Process Data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4E6D1B-3F3F-2043-92E8-3E2EB743E38A}"/>
              </a:ext>
            </a:extLst>
          </p:cNvPr>
          <p:cNvGrpSpPr/>
          <p:nvPr/>
        </p:nvGrpSpPr>
        <p:grpSpPr>
          <a:xfrm>
            <a:off x="10624614" y="6979854"/>
            <a:ext cx="7282386" cy="1733477"/>
            <a:chOff x="10624614" y="6979854"/>
            <a:chExt cx="7282386" cy="1733477"/>
          </a:xfrm>
        </p:grpSpPr>
        <p:sp>
          <p:nvSpPr>
            <p:cNvPr id="54" name="AutoShape 6">
              <a:extLst>
                <a:ext uri="{FF2B5EF4-FFF2-40B4-BE49-F238E27FC236}">
                  <a16:creationId xmlns:a16="http://schemas.microsoft.com/office/drawing/2014/main" id="{FBE07FCB-3C6B-F44B-AB22-61E2B2BABC04}"/>
                </a:ext>
              </a:extLst>
            </p:cNvPr>
            <p:cNvSpPr/>
            <p:nvPr/>
          </p:nvSpPr>
          <p:spPr>
            <a:xfrm>
              <a:off x="11363964" y="6979854"/>
              <a:ext cx="6543036" cy="1733476"/>
            </a:xfrm>
            <a:prstGeom prst="rect">
              <a:avLst/>
            </a:prstGeom>
            <a:solidFill>
              <a:srgbClr val="3EDAD8"/>
            </a:solidFill>
          </p:spPr>
        </p:sp>
        <p:grpSp>
          <p:nvGrpSpPr>
            <p:cNvPr id="61" name="Group 15">
              <a:extLst>
                <a:ext uri="{FF2B5EF4-FFF2-40B4-BE49-F238E27FC236}">
                  <a16:creationId xmlns:a16="http://schemas.microsoft.com/office/drawing/2014/main" id="{4BEE399F-67FD-A543-BC89-4CFD10A6BBC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0508651" y="7095818"/>
              <a:ext cx="1733476" cy="1501549"/>
              <a:chOff x="0" y="0"/>
              <a:chExt cx="1841500" cy="1595120"/>
            </a:xfrm>
          </p:grpSpPr>
          <p:sp>
            <p:nvSpPr>
              <p:cNvPr id="62" name="Freeform 16">
                <a:extLst>
                  <a:ext uri="{FF2B5EF4-FFF2-40B4-BE49-F238E27FC236}">
                    <a16:creationId xmlns:a16="http://schemas.microsoft.com/office/drawing/2014/main" id="{4BFD10B7-5825-1E4D-959F-672334F0FC4D}"/>
                  </a:ext>
                </a:extLst>
              </p:cNvPr>
              <p:cNvSpPr/>
              <p:nvPr/>
            </p:nvSpPr>
            <p:spPr>
              <a:xfrm>
                <a:off x="0" y="0"/>
                <a:ext cx="1841500" cy="1595120"/>
              </a:xfrm>
              <a:custGeom>
                <a:avLst/>
                <a:gdLst/>
                <a:ahLst/>
                <a:cxnLst/>
                <a:rect l="l" t="t" r="r" b="b"/>
                <a:pathLst>
                  <a:path w="1841500" h="1595120">
                    <a:moveTo>
                      <a:pt x="1380490" y="0"/>
                    </a:moveTo>
                    <a:lnTo>
                      <a:pt x="459740" y="0"/>
                    </a:lnTo>
                    <a:lnTo>
                      <a:pt x="0" y="797560"/>
                    </a:lnTo>
                    <a:lnTo>
                      <a:pt x="459740" y="1595120"/>
                    </a:lnTo>
                    <a:lnTo>
                      <a:pt x="1380490" y="1595120"/>
                    </a:lnTo>
                    <a:lnTo>
                      <a:pt x="1841500" y="797560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</p:sp>
        </p:grpSp>
        <p:grpSp>
          <p:nvGrpSpPr>
            <p:cNvPr id="69" name="Group 25">
              <a:extLst>
                <a:ext uri="{FF2B5EF4-FFF2-40B4-BE49-F238E27FC236}">
                  <a16:creationId xmlns:a16="http://schemas.microsoft.com/office/drawing/2014/main" id="{B9B4B48A-1829-D14E-B1D1-4C895E5BA285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0640081" y="7209663"/>
              <a:ext cx="1470616" cy="1273858"/>
              <a:chOff x="0" y="0"/>
              <a:chExt cx="1841500" cy="1595120"/>
            </a:xfrm>
          </p:grpSpPr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4B6E7AF3-EAF9-E849-A5C4-BF16FB05C359}"/>
                  </a:ext>
                </a:extLst>
              </p:cNvPr>
              <p:cNvSpPr/>
              <p:nvPr/>
            </p:nvSpPr>
            <p:spPr>
              <a:xfrm>
                <a:off x="0" y="0"/>
                <a:ext cx="1841500" cy="1595120"/>
              </a:xfrm>
              <a:custGeom>
                <a:avLst/>
                <a:gdLst/>
                <a:ahLst/>
                <a:cxnLst/>
                <a:rect l="l" t="t" r="r" b="b"/>
                <a:pathLst>
                  <a:path w="1841500" h="1595120">
                    <a:moveTo>
                      <a:pt x="1380490" y="0"/>
                    </a:moveTo>
                    <a:lnTo>
                      <a:pt x="459740" y="0"/>
                    </a:lnTo>
                    <a:lnTo>
                      <a:pt x="0" y="797560"/>
                    </a:lnTo>
                    <a:lnTo>
                      <a:pt x="459740" y="1595120"/>
                    </a:lnTo>
                    <a:lnTo>
                      <a:pt x="1380490" y="1595120"/>
                    </a:lnTo>
                    <a:lnTo>
                      <a:pt x="1841500" y="7975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71" name="Picture 27">
              <a:extLst>
                <a:ext uri="{FF2B5EF4-FFF2-40B4-BE49-F238E27FC236}">
                  <a16:creationId xmlns:a16="http://schemas.microsoft.com/office/drawing/2014/main" id="{D77D8E83-1A03-0048-9753-10A8D0786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824589" y="7307218"/>
              <a:ext cx="1078749" cy="1078749"/>
            </a:xfrm>
            <a:prstGeom prst="rect">
              <a:avLst/>
            </a:prstGeom>
          </p:spPr>
        </p:pic>
        <p:grpSp>
          <p:nvGrpSpPr>
            <p:cNvPr id="82" name="Group 44">
              <a:extLst>
                <a:ext uri="{FF2B5EF4-FFF2-40B4-BE49-F238E27FC236}">
                  <a16:creationId xmlns:a16="http://schemas.microsoft.com/office/drawing/2014/main" id="{AB44EDEA-32C4-E542-B7B7-AE60B1656C58}"/>
                </a:ext>
              </a:extLst>
            </p:cNvPr>
            <p:cNvGrpSpPr/>
            <p:nvPr/>
          </p:nvGrpSpPr>
          <p:grpSpPr>
            <a:xfrm>
              <a:off x="12467275" y="7377934"/>
              <a:ext cx="4336414" cy="815292"/>
              <a:chOff x="0" y="-9525"/>
              <a:chExt cx="5781886" cy="1087055"/>
            </a:xfrm>
          </p:grpSpPr>
          <p:sp>
            <p:nvSpPr>
              <p:cNvPr id="83" name="TextBox 45">
                <a:extLst>
                  <a:ext uri="{FF2B5EF4-FFF2-40B4-BE49-F238E27FC236}">
                    <a16:creationId xmlns:a16="http://schemas.microsoft.com/office/drawing/2014/main" id="{D7D16DA6-6F4C-684F-BD25-5FA03F5B6A71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5781886" cy="63559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708"/>
                  </a:lnSpc>
                </a:pPr>
                <a:endParaRPr lang="en-US" sz="3090" spc="309" dirty="0">
                  <a:solidFill>
                    <a:srgbClr val="FFFFFF"/>
                  </a:solidFill>
                  <a:latin typeface="Aileron Regular Bold"/>
                </a:endParaRPr>
              </a:p>
            </p:txBody>
          </p:sp>
          <p:sp>
            <p:nvSpPr>
              <p:cNvPr id="84" name="TextBox 46">
                <a:extLst>
                  <a:ext uri="{FF2B5EF4-FFF2-40B4-BE49-F238E27FC236}">
                    <a16:creationId xmlns:a16="http://schemas.microsoft.com/office/drawing/2014/main" id="{7D06F1BE-D101-504F-8443-17F851D03DB8}"/>
                  </a:ext>
                </a:extLst>
              </p:cNvPr>
              <p:cNvSpPr txBox="1"/>
              <p:nvPr/>
            </p:nvSpPr>
            <p:spPr>
              <a:xfrm>
                <a:off x="0" y="513273"/>
                <a:ext cx="5781886" cy="56425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00"/>
                  </a:lnSpc>
                </a:pPr>
                <a:r>
                  <a:rPr lang="en-US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ileron Regular"/>
                  </a:rPr>
                  <a:t>Model</a:t>
                </a:r>
              </a:p>
            </p:txBody>
          </p:sp>
        </p:grpSp>
      </p:grpSp>
      <p:pic>
        <p:nvPicPr>
          <p:cNvPr id="98" name="Picture 6">
            <a:extLst>
              <a:ext uri="{FF2B5EF4-FFF2-40B4-BE49-F238E27FC236}">
                <a16:creationId xmlns:a16="http://schemas.microsoft.com/office/drawing/2014/main" id="{0CE419F5-ED2D-A241-A90E-64CB0D7192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</a:blip>
          <a:srcRect l="22239" r="22239"/>
          <a:stretch>
            <a:fillRect/>
          </a:stretch>
        </p:blipFill>
        <p:spPr>
          <a:xfrm>
            <a:off x="0" y="0"/>
            <a:ext cx="8572500" cy="102870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9AD17B-BC5F-FC48-AEB6-F4EB2F9B454D}"/>
              </a:ext>
            </a:extLst>
          </p:cNvPr>
          <p:cNvGrpSpPr/>
          <p:nvPr/>
        </p:nvGrpSpPr>
        <p:grpSpPr>
          <a:xfrm>
            <a:off x="765827" y="332471"/>
            <a:ext cx="6885633" cy="4528477"/>
            <a:chOff x="765827" y="332471"/>
            <a:chExt cx="6885633" cy="4528477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487BD0C6-EA32-3049-ACD0-403FBB3E5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27" y="332471"/>
              <a:ext cx="6885633" cy="4528477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B3934EC-14CA-E84A-B72E-DE48A6044847}"/>
                </a:ext>
              </a:extLst>
            </p:cNvPr>
            <p:cNvSpPr/>
            <p:nvPr/>
          </p:nvSpPr>
          <p:spPr>
            <a:xfrm>
              <a:off x="1066800" y="571500"/>
              <a:ext cx="5943600" cy="3048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FCD4112-AC4A-5044-98B0-C7EE8A9A70AF}"/>
              </a:ext>
            </a:extLst>
          </p:cNvPr>
          <p:cNvGrpSpPr/>
          <p:nvPr/>
        </p:nvGrpSpPr>
        <p:grpSpPr>
          <a:xfrm>
            <a:off x="915274" y="5321257"/>
            <a:ext cx="6736186" cy="4568891"/>
            <a:chOff x="915274" y="5321257"/>
            <a:chExt cx="6736186" cy="4568891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32B5EDA2-D8DF-7245-B003-AE5C6A9A9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274" y="5321257"/>
              <a:ext cx="6736186" cy="4568891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2B61E07-EFCC-6649-980F-D734E36C7944}"/>
                </a:ext>
              </a:extLst>
            </p:cNvPr>
            <p:cNvSpPr/>
            <p:nvPr/>
          </p:nvSpPr>
          <p:spPr>
            <a:xfrm>
              <a:off x="1073888" y="5600700"/>
              <a:ext cx="5943600" cy="303041"/>
            </a:xfrm>
            <a:prstGeom prst="rect">
              <a:avLst/>
            </a:prstGeom>
            <a:noFill/>
            <a:ln w="38100">
              <a:solidFill>
                <a:srgbClr val="1353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979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347CBB3-F82A-544A-A7D0-D1D18E280D1C}"/>
              </a:ext>
            </a:extLst>
          </p:cNvPr>
          <p:cNvGrpSpPr/>
          <p:nvPr/>
        </p:nvGrpSpPr>
        <p:grpSpPr>
          <a:xfrm>
            <a:off x="8946192" y="405901"/>
            <a:ext cx="8840906" cy="3103218"/>
            <a:chOff x="457200" y="247650"/>
            <a:chExt cx="8840906" cy="310321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1BA19BC-66EB-B541-8CA4-B8D1AAF5C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574" y="250308"/>
              <a:ext cx="4178532" cy="3100560"/>
            </a:xfrm>
            <a:prstGeom prst="rect">
              <a:avLst/>
            </a:prstGeom>
          </p:spPr>
        </p:pic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1241DC0-3E2D-934A-A9B7-0C924A61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47650"/>
              <a:ext cx="4318001" cy="310321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6259C8-6646-7B41-B29D-A30E7DCA69EE}"/>
              </a:ext>
            </a:extLst>
          </p:cNvPr>
          <p:cNvGrpSpPr/>
          <p:nvPr/>
        </p:nvGrpSpPr>
        <p:grpSpPr>
          <a:xfrm>
            <a:off x="8946192" y="3758627"/>
            <a:ext cx="9113208" cy="6109273"/>
            <a:chOff x="457200" y="3600376"/>
            <a:chExt cx="9113208" cy="6109273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8A8BD4C-E651-0E49-BAF4-2A9AA3A5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600376"/>
              <a:ext cx="9113208" cy="2998113"/>
            </a:xfrm>
            <a:prstGeom prst="rect">
              <a:avLst/>
            </a:prstGeom>
          </p:spPr>
        </p:pic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A70AC35-0B1D-E344-A60F-D0DF3941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85" y="6667500"/>
              <a:ext cx="9074223" cy="304214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C7BCCE-0809-444C-8FF5-C9FE5D821DB3}"/>
                </a:ext>
              </a:extLst>
            </p:cNvPr>
            <p:cNvSpPr/>
            <p:nvPr/>
          </p:nvSpPr>
          <p:spPr>
            <a:xfrm>
              <a:off x="602211" y="5132099"/>
              <a:ext cx="8823186" cy="54480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1FDFDF-51A6-EB44-8612-C68A2B21A8C9}"/>
                </a:ext>
              </a:extLst>
            </p:cNvPr>
            <p:cNvSpPr/>
            <p:nvPr/>
          </p:nvSpPr>
          <p:spPr>
            <a:xfrm>
              <a:off x="588034" y="8188574"/>
              <a:ext cx="8823186" cy="54480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21375E-4A43-7646-9D3A-8E9609A01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1" y="2715175"/>
            <a:ext cx="8228208" cy="535058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0FF2E98-4630-DE43-9EC3-1BE20DC546E6}"/>
              </a:ext>
            </a:extLst>
          </p:cNvPr>
          <p:cNvSpPr/>
          <p:nvPr/>
        </p:nvSpPr>
        <p:spPr>
          <a:xfrm>
            <a:off x="762000" y="7006248"/>
            <a:ext cx="7391400" cy="8971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7816" y="3862388"/>
            <a:ext cx="2994025" cy="5078819"/>
            <a:chOff x="0" y="0"/>
            <a:chExt cx="3992033" cy="6210300"/>
          </a:xfrm>
        </p:grpSpPr>
        <p:sp>
          <p:nvSpPr>
            <p:cNvPr id="3" name="AutoShape 3"/>
            <p:cNvSpPr/>
            <p:nvPr/>
          </p:nvSpPr>
          <p:spPr>
            <a:xfrm>
              <a:off x="0" y="1511300"/>
              <a:ext cx="3992033" cy="4699000"/>
            </a:xfrm>
            <a:prstGeom prst="rect">
              <a:avLst/>
            </a:prstGeom>
            <a:solidFill>
              <a:srgbClr val="37C9EF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3992033" cy="1917700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51083" y="366366"/>
              <a:ext cx="2289867" cy="22898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40933" y="556866"/>
              <a:ext cx="1908867" cy="1908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89718" y="3807141"/>
            <a:ext cx="2994025" cy="5134066"/>
            <a:chOff x="0" y="0"/>
            <a:chExt cx="3992033" cy="6210300"/>
          </a:xfrm>
        </p:grpSpPr>
        <p:sp>
          <p:nvSpPr>
            <p:cNvPr id="8" name="AutoShape 8"/>
            <p:cNvSpPr/>
            <p:nvPr/>
          </p:nvSpPr>
          <p:spPr>
            <a:xfrm>
              <a:off x="0" y="1511300"/>
              <a:ext cx="3992033" cy="4699000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0" y="0"/>
              <a:ext cx="3992033" cy="1917700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51083" y="366366"/>
              <a:ext cx="2289867" cy="228986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40933" y="556866"/>
              <a:ext cx="1908867" cy="1908867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768841" y="3862388"/>
            <a:ext cx="2994025" cy="5078819"/>
            <a:chOff x="0" y="0"/>
            <a:chExt cx="3992033" cy="6210300"/>
          </a:xfrm>
        </p:grpSpPr>
        <p:sp>
          <p:nvSpPr>
            <p:cNvPr id="13" name="AutoShape 13"/>
            <p:cNvSpPr/>
            <p:nvPr/>
          </p:nvSpPr>
          <p:spPr>
            <a:xfrm>
              <a:off x="0" y="1511300"/>
              <a:ext cx="3992033" cy="4699000"/>
            </a:xfrm>
            <a:prstGeom prst="rect">
              <a:avLst/>
            </a:prstGeom>
            <a:solidFill>
              <a:srgbClr val="3EDAD8"/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0" y="0"/>
              <a:ext cx="3992033" cy="1917700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51083" y="366366"/>
              <a:ext cx="2289867" cy="228986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40933" y="556866"/>
              <a:ext cx="1908867" cy="190886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4524794" y="3862388"/>
            <a:ext cx="2994025" cy="5078819"/>
            <a:chOff x="0" y="0"/>
            <a:chExt cx="3992033" cy="6771759"/>
          </a:xfrm>
        </p:grpSpPr>
        <p:sp>
          <p:nvSpPr>
            <p:cNvPr id="18" name="AutoShape 18"/>
            <p:cNvSpPr/>
            <p:nvPr/>
          </p:nvSpPr>
          <p:spPr>
            <a:xfrm>
              <a:off x="0" y="1511299"/>
              <a:ext cx="3992033" cy="5260460"/>
            </a:xfrm>
            <a:prstGeom prst="rect">
              <a:avLst/>
            </a:prstGeom>
            <a:solidFill>
              <a:srgbClr val="2C92D5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0"/>
              <a:ext cx="3992033" cy="1917700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51083" y="366366"/>
              <a:ext cx="2289867" cy="228986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40933" y="556866"/>
              <a:ext cx="1908867" cy="1908867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03769" y="3862388"/>
            <a:ext cx="2994025" cy="5078819"/>
            <a:chOff x="0" y="0"/>
            <a:chExt cx="3992033" cy="6210300"/>
          </a:xfrm>
        </p:grpSpPr>
        <p:sp>
          <p:nvSpPr>
            <p:cNvPr id="23" name="AutoShape 23"/>
            <p:cNvSpPr/>
            <p:nvPr/>
          </p:nvSpPr>
          <p:spPr>
            <a:xfrm>
              <a:off x="0" y="1511300"/>
              <a:ext cx="3992033" cy="4699000"/>
            </a:xfrm>
            <a:prstGeom prst="rect">
              <a:avLst/>
            </a:prstGeom>
            <a:solidFill>
              <a:srgbClr val="13538A"/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0" y="0"/>
              <a:ext cx="3992033" cy="1917700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51083" y="366366"/>
              <a:ext cx="2289867" cy="2289867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40933" y="556866"/>
              <a:ext cx="1908867" cy="1908867"/>
            </a:xfrm>
            <a:prstGeom prst="rect">
              <a:avLst/>
            </a:prstGeom>
          </p:spPr>
        </p:pic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14867" y="4472489"/>
            <a:ext cx="1171828" cy="117182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435892" y="4409949"/>
            <a:ext cx="1171828" cy="1171828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558086" y="4409949"/>
            <a:ext cx="1171828" cy="117182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679939" y="4472489"/>
            <a:ext cx="1171828" cy="117182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800817" y="4409949"/>
            <a:ext cx="1171828" cy="117182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800817" y="6790128"/>
            <a:ext cx="1706172" cy="1706172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1595382" y="6037316"/>
            <a:ext cx="2611775" cy="2274439"/>
            <a:chOff x="0" y="72256"/>
            <a:chExt cx="3482366" cy="3032585"/>
          </a:xfrm>
        </p:grpSpPr>
        <p:sp>
          <p:nvSpPr>
            <p:cNvPr id="34" name="TextBox 34"/>
            <p:cNvSpPr txBox="1"/>
            <p:nvPr/>
          </p:nvSpPr>
          <p:spPr>
            <a:xfrm>
              <a:off x="0" y="72256"/>
              <a:ext cx="3482366" cy="738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8"/>
                </a:lnSpc>
              </a:pPr>
              <a:r>
                <a:rPr lang="en-US" sz="3598" spc="359" dirty="0">
                  <a:solidFill>
                    <a:schemeClr val="bg1">
                      <a:lumMod val="85000"/>
                    </a:schemeClr>
                  </a:solidFill>
                  <a:latin typeface="Aileron Regular Bold"/>
                </a:rPr>
                <a:t>1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889619"/>
              <a:ext cx="3482366" cy="221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b="1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majority of the most starred projects on GitHub are written in JavaScript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715919" y="5976150"/>
            <a:ext cx="2611775" cy="2736035"/>
            <a:chOff x="0" y="-9525"/>
            <a:chExt cx="3482366" cy="3736465"/>
          </a:xfrm>
        </p:grpSpPr>
        <p:sp>
          <p:nvSpPr>
            <p:cNvPr id="37" name="TextBox 37"/>
            <p:cNvSpPr txBox="1"/>
            <p:nvPr/>
          </p:nvSpPr>
          <p:spPr>
            <a:xfrm>
              <a:off x="0" y="-9525"/>
              <a:ext cx="3482366" cy="753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8"/>
                </a:lnSpc>
              </a:pPr>
              <a:r>
                <a:rPr lang="en-US" sz="3598" spc="359" dirty="0">
                  <a:solidFill>
                    <a:schemeClr val="bg1">
                      <a:lumMod val="85000"/>
                    </a:schemeClr>
                  </a:solidFill>
                  <a:latin typeface="Aileron Regular Bold"/>
                </a:rPr>
                <a:t>2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880093"/>
              <a:ext cx="3482366" cy="2846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b="1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word react appears most in JavaScript READMEs. React also a JavaScript library.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838941" y="5975980"/>
            <a:ext cx="2611775" cy="2328630"/>
            <a:chOff x="0" y="-9525"/>
            <a:chExt cx="3482366" cy="3104839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9525"/>
              <a:ext cx="3482366" cy="738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8"/>
                </a:lnSpc>
              </a:pPr>
              <a:r>
                <a:rPr lang="en-US" sz="3598" spc="359" dirty="0">
                  <a:solidFill>
                    <a:schemeClr val="bg1">
                      <a:lumMod val="85000"/>
                    </a:schemeClr>
                  </a:solidFill>
                  <a:latin typeface="Aileron Regular Bold"/>
                </a:rPr>
                <a:t>3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880092"/>
              <a:ext cx="3482366" cy="2215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2200" b="1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Collect more data &amp; more balanced number of samples per language.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931346" y="5975980"/>
            <a:ext cx="2669015" cy="1957933"/>
            <a:chOff x="0" y="-9525"/>
            <a:chExt cx="3558687" cy="2610578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9525"/>
              <a:ext cx="3558687" cy="75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3"/>
                </a:lnSpc>
              </a:pPr>
              <a:r>
                <a:rPr lang="en-US" sz="3677" spc="367" dirty="0">
                  <a:solidFill>
                    <a:schemeClr val="bg1">
                      <a:lumMod val="85000"/>
                    </a:schemeClr>
                  </a:solidFill>
                  <a:latin typeface="Aileron Regular Bold"/>
                </a:rPr>
                <a:t>4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900843"/>
              <a:ext cx="3558687" cy="1700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2"/>
                </a:lnSpc>
              </a:pPr>
              <a:r>
                <a:rPr lang="en-US" sz="2248" b="1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Logistic regression is our best prediction model.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080843" y="5983124"/>
            <a:ext cx="2611775" cy="1042508"/>
            <a:chOff x="0" y="0"/>
            <a:chExt cx="3482366" cy="1390011"/>
          </a:xfrm>
        </p:grpSpPr>
        <p:sp>
          <p:nvSpPr>
            <p:cNvPr id="46" name="TextBox 46"/>
            <p:cNvSpPr txBox="1"/>
            <p:nvPr/>
          </p:nvSpPr>
          <p:spPr>
            <a:xfrm>
              <a:off x="0" y="-9525"/>
              <a:ext cx="3482366" cy="738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8"/>
                </a:lnSpc>
              </a:pPr>
              <a:r>
                <a:rPr lang="en-US" sz="3598" spc="359" dirty="0">
                  <a:solidFill>
                    <a:schemeClr val="bg1">
                      <a:lumMod val="85000"/>
                    </a:schemeClr>
                  </a:solidFill>
                  <a:latin typeface="Aileron Regular Bold"/>
                </a:rPr>
                <a:t>5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889618"/>
              <a:ext cx="3482366" cy="500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901269" y="1345792"/>
            <a:ext cx="12485462" cy="1164590"/>
            <a:chOff x="0" y="-38100"/>
            <a:chExt cx="16647282" cy="1552787"/>
          </a:xfrm>
        </p:grpSpPr>
        <p:sp>
          <p:nvSpPr>
            <p:cNvPr id="49" name="TextBox 49"/>
            <p:cNvSpPr txBox="1"/>
            <p:nvPr/>
          </p:nvSpPr>
          <p:spPr>
            <a:xfrm>
              <a:off x="0" y="-38100"/>
              <a:ext cx="16647282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4400" b="1" spc="107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CONCLUSION </a:t>
              </a:r>
              <a:r>
                <a:rPr lang="en-US" sz="4400" b="1" spc="107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THE FUTURE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923290"/>
              <a:ext cx="16647282" cy="591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339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111</Words>
  <Application>Microsoft Macintosh PowerPoint</Application>
  <PresentationFormat>Custom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Aileron Regular</vt:lpstr>
      <vt:lpstr>Calibri</vt:lpstr>
      <vt:lpstr>Aileron Regular Bold</vt:lpstr>
      <vt:lpstr>Arial</vt:lpstr>
      <vt:lpstr>Office Theme</vt:lpstr>
      <vt:lpstr>Prediction of the Main Programming Language Used in GitHub Repositories  Using NLP &amp; Classification Methodologies         Garrett Williford &amp; Jacqueline Shay Dec 12, 2019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 with visual charts</dc:title>
  <cp:lastModifiedBy>Jacqueline Shay</cp:lastModifiedBy>
  <cp:revision>17</cp:revision>
  <dcterms:created xsi:type="dcterms:W3CDTF">2006-08-16T00:00:00Z</dcterms:created>
  <dcterms:modified xsi:type="dcterms:W3CDTF">2019-12-12T18:28:20Z</dcterms:modified>
  <dc:identifier>DADtwX6Myhw</dc:identifier>
</cp:coreProperties>
</file>